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2" r:id="rId4"/>
    <p:sldId id="257" r:id="rId5"/>
    <p:sldId id="274" r:id="rId6"/>
    <p:sldId id="275" r:id="rId7"/>
    <p:sldId id="258" r:id="rId8"/>
    <p:sldId id="259" r:id="rId9"/>
    <p:sldId id="260" r:id="rId10"/>
    <p:sldId id="261" r:id="rId11"/>
    <p:sldId id="262" r:id="rId12"/>
    <p:sldId id="276" r:id="rId13"/>
    <p:sldId id="263" r:id="rId14"/>
    <p:sldId id="264" r:id="rId15"/>
    <p:sldId id="265" r:id="rId16"/>
    <p:sldId id="267" r:id="rId17"/>
    <p:sldId id="268" r:id="rId18"/>
    <p:sldId id="269" r:id="rId19"/>
    <p:sldId id="270" r:id="rId20"/>
    <p:sldId id="271" r:id="rId21"/>
    <p:sldId id="273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B5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23.9.2014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23.9.2014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23.9.2014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23.9.2014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23.9.2014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38DB8-F4C7-4522-B45F-65C2C6B2A215}" type="datetimeFigureOut">
              <a:rPr lang="cs-CZ" smtClean="0"/>
              <a:pPr/>
              <a:t>23.9.2014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38DB8-F4C7-4522-B45F-65C2C6B2A215}" type="datetimeFigureOut">
              <a:rPr lang="cs-CZ" smtClean="0"/>
              <a:pPr/>
              <a:t>23.9.2014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C3DA6-DCB4-490C-88BF-EB5C69C27A9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roman.danel@vsb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/>
          <a:lstStyle/>
          <a:p>
            <a:r>
              <a:rPr lang="cs-CZ" dirty="0" smtClean="0">
                <a:solidFill>
                  <a:srgbClr val="006B5A"/>
                </a:solidFill>
              </a:rPr>
              <a:t>Systémová integrace</a:t>
            </a:r>
            <a:endParaRPr lang="cs-CZ" dirty="0">
              <a:solidFill>
                <a:srgbClr val="006B5A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Ing. Roman </a:t>
            </a:r>
            <a:r>
              <a:rPr lang="cs-CZ" dirty="0" err="1" smtClean="0">
                <a:solidFill>
                  <a:schemeClr val="tx1"/>
                </a:solidFill>
              </a:rPr>
              <a:t>Danel</a:t>
            </a:r>
            <a:r>
              <a:rPr lang="cs-CZ" dirty="0" smtClean="0">
                <a:solidFill>
                  <a:schemeClr val="tx1"/>
                </a:solidFill>
              </a:rPr>
              <a:t>, </a:t>
            </a:r>
            <a:r>
              <a:rPr lang="cs-CZ" dirty="0" err="1" smtClean="0">
                <a:solidFill>
                  <a:schemeClr val="tx1"/>
                </a:solidFill>
              </a:rPr>
              <a:t>Ph.D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sz="1900" dirty="0" err="1" smtClean="0">
                <a:hlinkClick r:id="rId2"/>
              </a:rPr>
              <a:t>roman.danel</a:t>
            </a:r>
            <a:r>
              <a:rPr lang="cs-CZ" sz="1900" dirty="0" smtClean="0">
                <a:hlinkClick r:id="rId2"/>
              </a:rPr>
              <a:t>@</a:t>
            </a:r>
            <a:r>
              <a:rPr lang="cs-CZ" sz="1900" dirty="0" err="1" smtClean="0">
                <a:hlinkClick r:id="rId2"/>
              </a:rPr>
              <a:t>vsb.cz</a:t>
            </a:r>
            <a:endParaRPr lang="cs-CZ" sz="1900" dirty="0" smtClean="0"/>
          </a:p>
          <a:p>
            <a:r>
              <a:rPr lang="cs-CZ" sz="1800" dirty="0" smtClean="0">
                <a:solidFill>
                  <a:srgbClr val="006B5A"/>
                </a:solidFill>
              </a:rPr>
              <a:t>Institut ekonomiky a systémů řízení</a:t>
            </a:r>
          </a:p>
          <a:p>
            <a:r>
              <a:rPr lang="cs-CZ" sz="1800" dirty="0" err="1" smtClean="0">
                <a:solidFill>
                  <a:srgbClr val="006B5A"/>
                </a:solidFill>
              </a:rPr>
              <a:t>Hornicko</a:t>
            </a:r>
            <a:r>
              <a:rPr lang="cs-CZ" sz="1800" dirty="0" smtClean="0">
                <a:solidFill>
                  <a:srgbClr val="006B5A"/>
                </a:solidFill>
              </a:rPr>
              <a:t>–geologická fakulta</a:t>
            </a:r>
          </a:p>
        </p:txBody>
      </p:sp>
      <p:pic>
        <p:nvPicPr>
          <p:cNvPr id="4" name="Obrázek 3" descr="LogoHG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2285992"/>
            <a:ext cx="1242402" cy="1428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Složky systémové </a:t>
            </a:r>
            <a:r>
              <a:rPr lang="cs-CZ" sz="4000" b="1" dirty="0" smtClean="0"/>
              <a:t>integrace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cs-CZ" dirty="0"/>
              <a:t>Integrace dat</a:t>
            </a:r>
          </a:p>
          <a:p>
            <a:pPr lvl="0"/>
            <a:r>
              <a:rPr lang="cs-CZ" dirty="0"/>
              <a:t>Integrace aplikací</a:t>
            </a:r>
          </a:p>
          <a:p>
            <a:pPr lvl="0"/>
            <a:r>
              <a:rPr lang="cs-CZ" dirty="0"/>
              <a:t>Integrace podnikových procesů</a:t>
            </a:r>
          </a:p>
          <a:p>
            <a:pPr lvl="0"/>
            <a:r>
              <a:rPr lang="cs-CZ" dirty="0"/>
              <a:t>Integrace uživatelských rozhraní</a:t>
            </a:r>
          </a:p>
          <a:p>
            <a:pPr lvl="0"/>
            <a:r>
              <a:rPr lang="cs-CZ" dirty="0"/>
              <a:t>Integrace metodická</a:t>
            </a:r>
          </a:p>
          <a:p>
            <a:pPr lvl="0"/>
            <a:r>
              <a:rPr lang="cs-CZ" dirty="0"/>
              <a:t>Integrace technologická  </a:t>
            </a:r>
            <a:r>
              <a:rPr lang="cs-CZ" dirty="0" smtClean="0"/>
              <a:t>(hardware, síť…)</a:t>
            </a:r>
          </a:p>
          <a:p>
            <a:pPr lvl="0"/>
            <a:r>
              <a:rPr lang="cs-CZ" dirty="0" smtClean="0"/>
              <a:t>Komplexní dodávka IS/ICT</a:t>
            </a:r>
          </a:p>
          <a:p>
            <a:pPr lvl="0"/>
            <a:r>
              <a:rPr lang="cs-CZ" dirty="0" smtClean="0"/>
              <a:t>Zajištění a optimalizace fungování IS/ICT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Úrovně systémové </a:t>
            </a:r>
            <a:r>
              <a:rPr lang="cs-CZ" sz="4000" b="1" dirty="0" smtClean="0"/>
              <a:t>integrace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Technologická integrace</a:t>
            </a:r>
          </a:p>
          <a:p>
            <a:r>
              <a:rPr lang="cs-CZ" dirty="0"/>
              <a:t>Integrace interních podnikových </a:t>
            </a:r>
            <a:r>
              <a:rPr lang="cs-CZ" dirty="0" smtClean="0"/>
              <a:t>procesů</a:t>
            </a:r>
          </a:p>
          <a:p>
            <a:r>
              <a:rPr lang="cs-CZ" dirty="0"/>
              <a:t>Integrace podniku s okolím</a:t>
            </a:r>
          </a:p>
          <a:p>
            <a:r>
              <a:rPr lang="cs-CZ" dirty="0"/>
              <a:t>Integrace vizí</a:t>
            </a:r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http://nb.vse.cz/~vorisek/FILES/IMAGES/SIUROVNE.JPG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37196" y="1600200"/>
            <a:ext cx="586960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2540157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Proč systémový integrátor</a:t>
            </a:r>
            <a:r>
              <a:rPr lang="cs-CZ" sz="4000" b="1" dirty="0" smtClean="0"/>
              <a:t>?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Požadavky na realizátora přesahují možnosti vlastního týmu informatiků</a:t>
            </a:r>
          </a:p>
          <a:p>
            <a:pPr lvl="0"/>
            <a:r>
              <a:rPr lang="cs-CZ" dirty="0"/>
              <a:t>Čas realizace IS/IT je kritickým faktorem</a:t>
            </a:r>
          </a:p>
          <a:p>
            <a:pPr lvl="0"/>
            <a:r>
              <a:rPr lang="cs-CZ" dirty="0"/>
              <a:t>IS/IT má pro podnik prioritní význam – nefunkčnost může ohrozit podnikatelský </a:t>
            </a:r>
            <a:r>
              <a:rPr lang="cs-CZ" dirty="0" smtClean="0"/>
              <a:t>záměr</a:t>
            </a:r>
          </a:p>
          <a:p>
            <a:pPr lvl="0"/>
            <a:r>
              <a:rPr lang="cs-CZ" dirty="0" smtClean="0"/>
              <a:t>Integrátor zajišťuje komplexní dodávku – zodpovědnost za funkční řešení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Co zákazník od systémového integrátora očekává?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cs-CZ" dirty="0"/>
              <a:t>Spolupráce při tvorbě informační strategie</a:t>
            </a:r>
          </a:p>
          <a:p>
            <a:pPr lvl="0"/>
            <a:r>
              <a:rPr lang="cs-CZ" dirty="0"/>
              <a:t>Tvorba úvodní studie – specifikace produktů, služeb, času, financí</a:t>
            </a:r>
          </a:p>
          <a:p>
            <a:pPr lvl="0"/>
            <a:r>
              <a:rPr lang="cs-CZ" dirty="0"/>
              <a:t>Návrh architektury </a:t>
            </a:r>
            <a:r>
              <a:rPr lang="cs-CZ" dirty="0" smtClean="0"/>
              <a:t>IS/IT</a:t>
            </a:r>
          </a:p>
          <a:p>
            <a:pPr lvl="0"/>
            <a:r>
              <a:rPr lang="cs-CZ" dirty="0" smtClean="0"/>
              <a:t>Komplexní dodávku služeb</a:t>
            </a:r>
          </a:p>
          <a:p>
            <a:pPr lvl="0"/>
            <a:r>
              <a:rPr lang="cs-CZ" dirty="0" smtClean="0"/>
              <a:t>Fungující IS/ICT</a:t>
            </a:r>
          </a:p>
          <a:p>
            <a:pPr lvl="0"/>
            <a:r>
              <a:rPr lang="cs-CZ" dirty="0" smtClean="0"/>
              <a:t>Optimalizaci nákladů</a:t>
            </a:r>
            <a:endParaRPr lang="cs-CZ" dirty="0"/>
          </a:p>
          <a:p>
            <a:pPr lvl="1">
              <a:buNone/>
            </a:pPr>
            <a:endParaRPr lang="cs-CZ" dirty="0" smtClean="0"/>
          </a:p>
          <a:p>
            <a:pPr lvl="1">
              <a:buNone/>
            </a:pPr>
            <a:r>
              <a:rPr lang="cs-CZ" dirty="0" smtClean="0"/>
              <a:t>Jaké jsou požadavky na architekturu IS/IT?</a:t>
            </a:r>
          </a:p>
          <a:p>
            <a:pPr lvl="1">
              <a:buNone/>
            </a:pPr>
            <a:endParaRPr lang="cs-CZ" dirty="0"/>
          </a:p>
          <a:p>
            <a:pPr lvl="1">
              <a:buNone/>
            </a:pPr>
            <a:r>
              <a:rPr lang="cs-CZ" dirty="0" smtClean="0">
                <a:solidFill>
                  <a:srgbClr val="006B5A"/>
                </a:solidFill>
              </a:rPr>
              <a:t>Co znamená pojem „architektura IS“?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Požadavky na architekturu IS/IT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IS/IT budovat jako stavebnici z komponent</a:t>
            </a:r>
          </a:p>
          <a:p>
            <a:r>
              <a:rPr lang="cs-CZ" dirty="0" smtClean="0"/>
              <a:t>Přizpůsobovat IS/IT podnikovým cílům a vizím</a:t>
            </a:r>
          </a:p>
          <a:p>
            <a:r>
              <a:rPr lang="cs-CZ" dirty="0" smtClean="0"/>
              <a:t>Přizpůsobovat IS/IT novým možnostem v IT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Metodika vývoje IS/IT</a:t>
            </a:r>
            <a:br>
              <a:rPr lang="cs-CZ" b="1" dirty="0"/>
            </a:br>
            <a:r>
              <a:rPr lang="cs-CZ" b="1" dirty="0" smtClean="0"/>
              <a:t>z pohledu systémové integrace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cs-CZ" dirty="0"/>
              <a:t>Odpovědnost integrátora</a:t>
            </a:r>
          </a:p>
          <a:p>
            <a:pPr lvl="0"/>
            <a:r>
              <a:rPr lang="cs-CZ" dirty="0"/>
              <a:t>Odpovědnost zákazníka</a:t>
            </a:r>
          </a:p>
          <a:p>
            <a:pPr lvl="0"/>
            <a:r>
              <a:rPr lang="cs-CZ" dirty="0"/>
              <a:t>Licenční podmínky na služby integrátora</a:t>
            </a:r>
          </a:p>
          <a:p>
            <a:pPr lvl="0"/>
            <a:r>
              <a:rPr lang="cs-CZ" dirty="0"/>
              <a:t>Etapy vývoje IS/IT, vč. Vstupů, výstupů, metod a řešení</a:t>
            </a:r>
          </a:p>
          <a:p>
            <a:pPr lvl="0"/>
            <a:r>
              <a:rPr lang="cs-CZ" dirty="0"/>
              <a:t>Způsob a dokumentace předání</a:t>
            </a:r>
          </a:p>
          <a:p>
            <a:pPr lvl="0"/>
            <a:r>
              <a:rPr lang="cs-CZ" dirty="0"/>
              <a:t>Způsob testování a vyhodnocení kvality komponent a služeb</a:t>
            </a:r>
          </a:p>
          <a:p>
            <a:pPr lvl="0"/>
            <a:r>
              <a:rPr lang="cs-CZ" dirty="0"/>
              <a:t>Způsob předávání, řešení a dokumentace reklamací</a:t>
            </a:r>
          </a:p>
          <a:p>
            <a:pPr lvl="0"/>
            <a:r>
              <a:rPr lang="cs-CZ" dirty="0"/>
              <a:t>Plánování projektu a tvorba harmonogramu</a:t>
            </a:r>
          </a:p>
          <a:p>
            <a:pPr lvl="0"/>
            <a:r>
              <a:rPr lang="cs-CZ" dirty="0"/>
              <a:t>Projektové řízení</a:t>
            </a:r>
          </a:p>
          <a:p>
            <a:pPr lvl="0"/>
            <a:r>
              <a:rPr lang="cs-CZ" dirty="0"/>
              <a:t>Konzultace a optimalizace podnikových procesů</a:t>
            </a:r>
          </a:p>
          <a:p>
            <a:pPr lvl="0"/>
            <a:r>
              <a:rPr lang="cs-CZ" dirty="0"/>
              <a:t>Zajištění dodávek a instalací HW a SW</a:t>
            </a:r>
          </a:p>
          <a:p>
            <a:pPr lvl="0"/>
            <a:r>
              <a:rPr lang="cs-CZ" dirty="0"/>
              <a:t>Koordinace subdodávek</a:t>
            </a:r>
          </a:p>
          <a:p>
            <a:pPr lvl="0"/>
            <a:r>
              <a:rPr lang="cs-CZ" dirty="0"/>
              <a:t>Zajištění všech služeb kolem IS/IT (servis, údržba, školení, konzultace)</a:t>
            </a:r>
          </a:p>
          <a:p>
            <a:pPr lvl="0"/>
            <a:r>
              <a:rPr lang="cs-CZ" dirty="0"/>
              <a:t>Udržování dokumentace</a:t>
            </a:r>
          </a:p>
          <a:p>
            <a:pPr lvl="0"/>
            <a:r>
              <a:rPr lang="cs-CZ" dirty="0"/>
              <a:t>Garance funkčnosti a kvality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Varianty vývoje </a:t>
            </a:r>
            <a:r>
              <a:rPr lang="cs-CZ" b="1" dirty="0" smtClean="0"/>
              <a:t>IS/IT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sz="2400" dirty="0">
                <a:solidFill>
                  <a:srgbClr val="002060"/>
                </a:solidFill>
              </a:rPr>
              <a:t>Vlastní vývoj IS na míru, nákup ostatních komponent, integrace vlastními </a:t>
            </a:r>
            <a:r>
              <a:rPr lang="cs-CZ" sz="2400" dirty="0" smtClean="0">
                <a:solidFill>
                  <a:srgbClr val="002060"/>
                </a:solidFill>
              </a:rPr>
              <a:t>silami</a:t>
            </a:r>
            <a:endParaRPr lang="cs-CZ" sz="2400" dirty="0">
              <a:solidFill>
                <a:srgbClr val="002060"/>
              </a:solidFill>
            </a:endParaRPr>
          </a:p>
          <a:p>
            <a:pPr lvl="0"/>
            <a:r>
              <a:rPr lang="cs-CZ" sz="2400" dirty="0" smtClean="0">
                <a:solidFill>
                  <a:srgbClr val="002060"/>
                </a:solidFill>
              </a:rPr>
              <a:t>Vývoj </a:t>
            </a:r>
            <a:r>
              <a:rPr lang="cs-CZ" sz="2400" dirty="0">
                <a:solidFill>
                  <a:srgbClr val="002060"/>
                </a:solidFill>
              </a:rPr>
              <a:t>IS externí firmou, nákup ostatních komponent,  integrace vlastními </a:t>
            </a:r>
            <a:r>
              <a:rPr lang="cs-CZ" sz="2400" dirty="0" smtClean="0">
                <a:solidFill>
                  <a:srgbClr val="002060"/>
                </a:solidFill>
              </a:rPr>
              <a:t>silami</a:t>
            </a:r>
            <a:endParaRPr lang="cs-CZ" sz="2400" dirty="0">
              <a:solidFill>
                <a:srgbClr val="002060"/>
              </a:solidFill>
            </a:endParaRPr>
          </a:p>
          <a:p>
            <a:pPr lvl="0"/>
            <a:r>
              <a:rPr lang="cs-CZ" sz="2400" dirty="0" smtClean="0">
                <a:solidFill>
                  <a:srgbClr val="002060"/>
                </a:solidFill>
              </a:rPr>
              <a:t>Nákup </a:t>
            </a:r>
            <a:r>
              <a:rPr lang="cs-CZ" sz="2400" dirty="0">
                <a:solidFill>
                  <a:srgbClr val="002060"/>
                </a:solidFill>
              </a:rPr>
              <a:t>všech komponent od různých výrobců a zajištění integrace vlastními </a:t>
            </a:r>
            <a:r>
              <a:rPr lang="cs-CZ" sz="2400" dirty="0" smtClean="0">
                <a:solidFill>
                  <a:srgbClr val="002060"/>
                </a:solidFill>
              </a:rPr>
              <a:t>silami</a:t>
            </a:r>
            <a:endParaRPr lang="cs-CZ" sz="2400" dirty="0">
              <a:solidFill>
                <a:srgbClr val="002060"/>
              </a:solidFill>
            </a:endParaRPr>
          </a:p>
          <a:p>
            <a:pPr lvl="0"/>
            <a:r>
              <a:rPr lang="cs-CZ" sz="2400" dirty="0" smtClean="0">
                <a:solidFill>
                  <a:srgbClr val="002060"/>
                </a:solidFill>
              </a:rPr>
              <a:t>Nákup </a:t>
            </a:r>
            <a:r>
              <a:rPr lang="cs-CZ" sz="2400" dirty="0">
                <a:solidFill>
                  <a:srgbClr val="002060"/>
                </a:solidFill>
              </a:rPr>
              <a:t>celého IS/IT od generálního dodavatele – systémového </a:t>
            </a:r>
            <a:r>
              <a:rPr lang="cs-CZ" sz="2400" dirty="0" smtClean="0">
                <a:solidFill>
                  <a:srgbClr val="002060"/>
                </a:solidFill>
              </a:rPr>
              <a:t>integrátora</a:t>
            </a:r>
            <a:endParaRPr lang="cs-CZ" sz="2400" dirty="0">
              <a:solidFill>
                <a:srgbClr val="002060"/>
              </a:solidFill>
            </a:endParaRPr>
          </a:p>
          <a:p>
            <a:pPr lvl="0"/>
            <a:r>
              <a:rPr lang="cs-CZ" sz="2400" dirty="0" smtClean="0">
                <a:solidFill>
                  <a:srgbClr val="002060"/>
                </a:solidFill>
              </a:rPr>
              <a:t>Nákup </a:t>
            </a:r>
            <a:r>
              <a:rPr lang="cs-CZ" sz="2400" dirty="0">
                <a:solidFill>
                  <a:srgbClr val="002060"/>
                </a:solidFill>
              </a:rPr>
              <a:t>celého IS/IT od generálního dodavatele – systémového integrátora včetně </a:t>
            </a:r>
            <a:r>
              <a:rPr lang="en-US" sz="2400" dirty="0">
                <a:solidFill>
                  <a:srgbClr val="002060"/>
                </a:solidFill>
              </a:rPr>
              <a:t>outsourcingu</a:t>
            </a:r>
            <a:r>
              <a:rPr lang="cs-CZ" sz="2400" dirty="0">
                <a:solidFill>
                  <a:srgbClr val="002060"/>
                </a:solidFill>
              </a:rPr>
              <a:t> části nebo celého IS/IT.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„outsourcing“?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/>
              <a:t>Termín </a:t>
            </a:r>
            <a:r>
              <a:rPr lang="cs-CZ" b="1" dirty="0"/>
              <a:t>Outsourcing</a:t>
            </a:r>
            <a:r>
              <a:rPr lang="cs-CZ" dirty="0"/>
              <a:t> vznikl spojením dvou anglických slov </a:t>
            </a:r>
            <a:r>
              <a:rPr lang="cs-CZ" dirty="0" err="1"/>
              <a:t>Out</a:t>
            </a:r>
            <a:r>
              <a:rPr lang="cs-CZ" dirty="0"/>
              <a:t> (ven, venku, z domu) a </a:t>
            </a:r>
            <a:r>
              <a:rPr lang="cs-CZ" dirty="0" err="1"/>
              <a:t>Source</a:t>
            </a:r>
            <a:r>
              <a:rPr lang="cs-CZ" dirty="0"/>
              <a:t> (zdroj). 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Outsourcing je zajištění určitých činností firmy externími dodavateli.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sz="2400" dirty="0" smtClean="0">
                <a:solidFill>
                  <a:srgbClr val="006B5A"/>
                </a:solidFill>
              </a:rPr>
              <a:t>Poznámka: </a:t>
            </a:r>
          </a:p>
          <a:p>
            <a:pPr>
              <a:buNone/>
            </a:pPr>
            <a:r>
              <a:rPr lang="cs-CZ" sz="2400" dirty="0" smtClean="0">
                <a:solidFill>
                  <a:srgbClr val="006B5A"/>
                </a:solidFill>
              </a:rPr>
              <a:t>Předmětem outsourcingu není hlavní firemní činnost!! Outsourcingem se řeší pomocné procesy, jako je například IS/IT.</a:t>
            </a:r>
            <a:endParaRPr lang="cs-CZ" sz="2400" dirty="0">
              <a:solidFill>
                <a:srgbClr val="006B5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/>
              <a:t>Výběr </a:t>
            </a:r>
            <a:r>
              <a:rPr lang="cs-CZ" b="1" smtClean="0"/>
              <a:t>systémového </a:t>
            </a:r>
            <a:r>
              <a:rPr lang="cs-CZ" b="1" dirty="0" smtClean="0"/>
              <a:t>integrátora: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cs-CZ" dirty="0" smtClean="0"/>
              <a:t> Stabilní</a:t>
            </a:r>
            <a:r>
              <a:rPr lang="cs-CZ" dirty="0"/>
              <a:t>, kapitálově silná firma.</a:t>
            </a:r>
          </a:p>
          <a:p>
            <a:pPr lvl="1"/>
            <a:r>
              <a:rPr lang="cs-CZ" dirty="0"/>
              <a:t> Vyzkoušená metodika systémové integrace s jasnými postupy.</a:t>
            </a:r>
          </a:p>
          <a:p>
            <a:pPr lvl="1"/>
            <a:r>
              <a:rPr lang="cs-CZ" dirty="0"/>
              <a:t> Dostatečně velký tým specialistů s praktickými zkušenostmi.</a:t>
            </a:r>
          </a:p>
          <a:p>
            <a:pPr lvl="1"/>
            <a:r>
              <a:rPr lang="cs-CZ" dirty="0"/>
              <a:t> Reference  v oborech předmětu činnosti odběratelské firmy.</a:t>
            </a:r>
          </a:p>
          <a:p>
            <a:pPr lvl="1"/>
            <a:r>
              <a:rPr lang="cs-CZ" dirty="0"/>
              <a:t> Komplexní integrovaná linie SW produktů.</a:t>
            </a:r>
          </a:p>
          <a:p>
            <a:pPr lvl="1"/>
            <a:r>
              <a:rPr lang="cs-CZ" dirty="0"/>
              <a:t> Lokalizovaný SW musí být v souladu s legislativou (audit …).</a:t>
            </a:r>
          </a:p>
          <a:p>
            <a:pPr lvl="1"/>
            <a:r>
              <a:rPr lang="cs-CZ" dirty="0"/>
              <a:t> Nezávislost na výrobci HW nebo SW.</a:t>
            </a:r>
          </a:p>
          <a:p>
            <a:pPr lvl="1"/>
            <a:r>
              <a:rPr lang="cs-CZ" dirty="0"/>
              <a:t> Zabezpečení veškerých potřebných služeb včetně </a:t>
            </a:r>
            <a:r>
              <a:rPr lang="cs-CZ" dirty="0" err="1"/>
              <a:t>hot</a:t>
            </a:r>
            <a:r>
              <a:rPr lang="cs-CZ" dirty="0"/>
              <a:t>-line.</a:t>
            </a:r>
          </a:p>
          <a:p>
            <a:pPr lvl="1"/>
            <a:r>
              <a:rPr lang="cs-CZ" dirty="0"/>
              <a:t> Certifikovaný </a:t>
            </a:r>
            <a:r>
              <a:rPr lang="en-US" dirty="0"/>
              <a:t>project</a:t>
            </a:r>
            <a:r>
              <a:rPr lang="cs-CZ" dirty="0"/>
              <a:t> </a:t>
            </a:r>
            <a:r>
              <a:rPr lang="cs-CZ" dirty="0" err="1"/>
              <a:t>manager</a:t>
            </a:r>
            <a:r>
              <a:rPr lang="cs-CZ" dirty="0"/>
              <a:t> s koordinačními zkušenostmi.</a:t>
            </a:r>
          </a:p>
          <a:p>
            <a:pPr lvl="1"/>
            <a:r>
              <a:rPr lang="cs-CZ" dirty="0"/>
              <a:t> Serióznost ve smyslu nepoužití </a:t>
            </a:r>
            <a:r>
              <a:rPr lang="en-US" dirty="0"/>
              <a:t>know-how</a:t>
            </a:r>
            <a:r>
              <a:rPr lang="cs-CZ" dirty="0"/>
              <a:t> u konkurence.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 - okruhy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cs-CZ" dirty="0" smtClean="0">
                <a:solidFill>
                  <a:srgbClr val="006B5A"/>
                </a:solidFill>
              </a:rPr>
              <a:t>Úvod do systémové integrace – smysl SI, systémový integrátor</a:t>
            </a:r>
          </a:p>
          <a:p>
            <a:pPr marL="514350" indent="-514350">
              <a:buAutoNum type="arabicPeriod"/>
            </a:pPr>
            <a:r>
              <a:rPr lang="cs-CZ" dirty="0"/>
              <a:t>K</a:t>
            </a:r>
            <a:r>
              <a:rPr lang="cs-CZ" dirty="0" smtClean="0"/>
              <a:t>oncepty systémové integrace</a:t>
            </a:r>
          </a:p>
          <a:p>
            <a:pPr marL="514350" indent="-514350">
              <a:buAutoNum type="arabicPeriod"/>
            </a:pPr>
            <a:r>
              <a:rPr lang="cs-CZ" dirty="0" smtClean="0"/>
              <a:t>Kritické faktory úspěchu a rizika IS</a:t>
            </a:r>
          </a:p>
          <a:p>
            <a:pPr marL="514350" indent="-514350">
              <a:buAutoNum type="arabicPeriod"/>
            </a:pPr>
            <a:r>
              <a:rPr lang="cs-CZ" dirty="0" smtClean="0"/>
              <a:t>Reengineering, BPR, procesní řízení, podnikové procesy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 smtClean="0"/>
              <a:t>Řízení IS/ICT – ITIL, COBIT, </a:t>
            </a:r>
            <a:r>
              <a:rPr lang="cs-CZ" smtClean="0"/>
              <a:t>ISO </a:t>
            </a:r>
            <a:r>
              <a:rPr lang="cs-CZ" smtClean="0"/>
              <a:t>20000  </a:t>
            </a:r>
            <a:endParaRPr lang="cs-CZ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 smtClean="0"/>
              <a:t>IS v surovinovém průmyslu z pohledu systémové integrace</a:t>
            </a:r>
          </a:p>
          <a:p>
            <a:pPr marL="514350" indent="-514350">
              <a:buAutoNum type="arabicPeriod"/>
            </a:pPr>
            <a:r>
              <a:rPr lang="cs-CZ" dirty="0" smtClean="0"/>
              <a:t>Outsourcing IS/IT a </a:t>
            </a:r>
            <a:r>
              <a:rPr lang="cs-CZ" dirty="0" err="1" smtClean="0"/>
              <a:t>SaaS</a:t>
            </a:r>
            <a:r>
              <a:rPr lang="cs-CZ" dirty="0" smtClean="0"/>
              <a:t>, </a:t>
            </a:r>
            <a:r>
              <a:rPr lang="cs-CZ" dirty="0" err="1" smtClean="0"/>
              <a:t>cloud</a:t>
            </a:r>
            <a:endParaRPr lang="cs-CZ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cs-CZ" dirty="0" smtClean="0"/>
              <a:t>Business </a:t>
            </a:r>
            <a:r>
              <a:rPr lang="cs-CZ" dirty="0" err="1" smtClean="0"/>
              <a:t>Intelligence</a:t>
            </a:r>
            <a:r>
              <a:rPr lang="cs-CZ" dirty="0" smtClean="0"/>
              <a:t> jako platforma pro integraci znalostí</a:t>
            </a:r>
          </a:p>
          <a:p>
            <a:pPr marL="514350" indent="-514350">
              <a:buAutoNum type="arabicPeriod"/>
            </a:pPr>
            <a:r>
              <a:rPr lang="cs-CZ" dirty="0" smtClean="0"/>
              <a:t>Integrace aplikací - SOA</a:t>
            </a:r>
          </a:p>
          <a:p>
            <a:pPr marL="514350" indent="-514350">
              <a:buAutoNum type="arabicPeriod"/>
            </a:pPr>
            <a:r>
              <a:rPr lang="cs-CZ" dirty="0" smtClean="0"/>
              <a:t>Integrace aplikací – EDI, EDIFACT, ESB, integrační platformy</a:t>
            </a:r>
          </a:p>
          <a:p>
            <a:pPr marL="514350" indent="-514350">
              <a:buAutoNum type="arabicPeriod"/>
            </a:pPr>
            <a:r>
              <a:rPr lang="cs-CZ" dirty="0" smtClean="0"/>
              <a:t>RFID a Internet věcí</a:t>
            </a:r>
          </a:p>
          <a:p>
            <a:pPr marL="514350" indent="-514350">
              <a:buAutoNum type="arabicPeriod"/>
            </a:pPr>
            <a:r>
              <a:rPr lang="cs-CZ" dirty="0" smtClean="0"/>
              <a:t>Sociální sítě</a:t>
            </a:r>
          </a:p>
          <a:p>
            <a:pPr marL="514350" indent="-514350">
              <a:buAutoNum type="arabicPeriod"/>
            </a:pPr>
            <a:r>
              <a:rPr lang="cs-CZ" dirty="0" smtClean="0"/>
              <a:t>Administrace systémů</a:t>
            </a:r>
          </a:p>
          <a:p>
            <a:pPr marL="514350" indent="-514350">
              <a:buAutoNum type="arabicPeriod"/>
            </a:pPr>
            <a:endParaRPr lang="cs-CZ" dirty="0" smtClean="0"/>
          </a:p>
          <a:p>
            <a:pPr marL="514350" indent="-514350">
              <a:buAutoNum type="arabicPeriod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Profesní specializace systémového integrátora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cs-CZ" dirty="0"/>
              <a:t>obchodníci - uzavírají smlouvy</a:t>
            </a:r>
          </a:p>
          <a:p>
            <a:pPr lvl="1"/>
            <a:r>
              <a:rPr lang="cs-CZ" dirty="0"/>
              <a:t> vedoucí projektu - řídí práce na projektu</a:t>
            </a:r>
          </a:p>
          <a:p>
            <a:pPr lvl="1"/>
            <a:r>
              <a:rPr lang="cs-CZ" dirty="0"/>
              <a:t> konzultanti - specialisti </a:t>
            </a:r>
            <a:r>
              <a:rPr lang="cs-CZ" dirty="0" smtClean="0"/>
              <a:t>„</a:t>
            </a:r>
            <a:r>
              <a:rPr lang="en-US" dirty="0" smtClean="0"/>
              <a:t>best practice</a:t>
            </a:r>
            <a:r>
              <a:rPr lang="cs-CZ" dirty="0" smtClean="0"/>
              <a:t>“</a:t>
            </a:r>
            <a:endParaRPr lang="cs-CZ" dirty="0"/>
          </a:p>
          <a:p>
            <a:pPr lvl="1"/>
            <a:r>
              <a:rPr lang="cs-CZ" dirty="0"/>
              <a:t> </a:t>
            </a:r>
            <a:r>
              <a:rPr lang="cs-CZ" dirty="0" err="1"/>
              <a:t>aplikátoři</a:t>
            </a:r>
            <a:r>
              <a:rPr lang="cs-CZ" dirty="0"/>
              <a:t> </a:t>
            </a:r>
            <a:r>
              <a:rPr lang="cs-CZ" dirty="0" smtClean="0"/>
              <a:t>IS </a:t>
            </a:r>
            <a:r>
              <a:rPr lang="cs-CZ" dirty="0"/>
              <a:t>- implementace a její příprava</a:t>
            </a:r>
          </a:p>
          <a:p>
            <a:pPr lvl="1"/>
            <a:r>
              <a:rPr lang="cs-CZ" dirty="0"/>
              <a:t> analytici - detailní analýza</a:t>
            </a:r>
          </a:p>
          <a:p>
            <a:pPr lvl="1"/>
            <a:r>
              <a:rPr lang="cs-CZ" dirty="0"/>
              <a:t> programátoři </a:t>
            </a:r>
            <a:r>
              <a:rPr lang="cs-CZ" dirty="0" smtClean="0"/>
              <a:t>– vývoj IS dle </a:t>
            </a:r>
            <a:r>
              <a:rPr lang="cs-CZ" dirty="0"/>
              <a:t>specifikace analytiků</a:t>
            </a:r>
          </a:p>
          <a:p>
            <a:pPr lvl="1"/>
            <a:r>
              <a:rPr lang="cs-CZ" dirty="0"/>
              <a:t> systémoví inženýři - implementace </a:t>
            </a:r>
            <a:r>
              <a:rPr lang="cs-CZ" dirty="0" smtClean="0"/>
              <a:t>IS</a:t>
            </a:r>
            <a:endParaRPr lang="cs-CZ" dirty="0"/>
          </a:p>
          <a:p>
            <a:pPr lvl="1"/>
            <a:r>
              <a:rPr lang="cs-CZ" dirty="0"/>
              <a:t> technici - instalace a servis technických zařízení</a:t>
            </a:r>
          </a:p>
          <a:p>
            <a:pPr lvl="1"/>
            <a:r>
              <a:rPr lang="cs-CZ" dirty="0"/>
              <a:t> </a:t>
            </a:r>
            <a:r>
              <a:rPr lang="cs-CZ" dirty="0" smtClean="0"/>
              <a:t>help </a:t>
            </a:r>
            <a:r>
              <a:rPr lang="cs-CZ" dirty="0" err="1"/>
              <a:t>desk</a:t>
            </a:r>
            <a:r>
              <a:rPr lang="cs-CZ" dirty="0"/>
              <a:t>, </a:t>
            </a:r>
            <a:r>
              <a:rPr lang="cs-CZ" dirty="0" err="1"/>
              <a:t>hot</a:t>
            </a:r>
            <a:r>
              <a:rPr lang="cs-CZ" dirty="0"/>
              <a:t>-line - konzultace problémů, příjem reklamací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to je „systémová integrace“?</a:t>
            </a:r>
          </a:p>
          <a:p>
            <a:r>
              <a:rPr lang="cs-CZ" dirty="0" smtClean="0"/>
              <a:t>Kdo je systémový integrátor?</a:t>
            </a:r>
          </a:p>
          <a:p>
            <a:r>
              <a:rPr lang="cs-CZ" dirty="0" smtClean="0"/>
              <a:t>Jaké jsou formy pořízení IS/ICT?</a:t>
            </a:r>
          </a:p>
          <a:p>
            <a:r>
              <a:rPr lang="cs-CZ" dirty="0" smtClean="0"/>
              <a:t>Co je to outsourcing?</a:t>
            </a:r>
          </a:p>
          <a:p>
            <a:r>
              <a:rPr lang="cs-CZ" dirty="0" smtClean="0"/>
              <a:t>Jaké jsou úrovně SI?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1606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Molnár</a:t>
            </a:r>
            <a:r>
              <a:rPr lang="cs-CZ" dirty="0" smtClean="0"/>
              <a:t>, Z.: Efektivnost informačních systémů, </a:t>
            </a:r>
            <a:r>
              <a:rPr lang="cs-CZ" dirty="0" err="1" smtClean="0"/>
              <a:t>Grada</a:t>
            </a:r>
            <a:r>
              <a:rPr lang="cs-CZ" dirty="0" smtClean="0"/>
              <a:t> 2001</a:t>
            </a:r>
          </a:p>
          <a:p>
            <a:r>
              <a:rPr lang="cs-CZ" dirty="0" smtClean="0"/>
              <a:t>Voříšek, J.: Strategické řízení informačního systému a systémová integrace, Management </a:t>
            </a:r>
            <a:r>
              <a:rPr lang="cs-CZ" dirty="0" err="1" smtClean="0"/>
              <a:t>Press</a:t>
            </a:r>
            <a:r>
              <a:rPr lang="cs-CZ" dirty="0" smtClean="0"/>
              <a:t> 1997</a:t>
            </a:r>
          </a:p>
          <a:p>
            <a:r>
              <a:rPr lang="cs-CZ" dirty="0" smtClean="0"/>
              <a:t>Voříšek, J.: Informační technologie a systémová integrace</a:t>
            </a:r>
          </a:p>
          <a:p>
            <a:r>
              <a:rPr lang="cs-CZ" dirty="0" smtClean="0"/>
              <a:t>Web ČSSI</a:t>
            </a:r>
          </a:p>
          <a:p>
            <a:r>
              <a:rPr lang="cs-CZ" dirty="0" smtClean="0"/>
              <a:t>Časopis www.systemonline.cz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Co je to „systémová integrace“?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Cílem systémové integrace je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vytvoření</a:t>
            </a:r>
            <a:r>
              <a:rPr lang="cs-CZ" dirty="0" smtClean="0"/>
              <a:t> a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permanentní údržba</a:t>
            </a:r>
            <a:r>
              <a:rPr lang="cs-CZ" dirty="0" smtClean="0"/>
              <a:t> integrovaného informačního systému, který optimálně využívá potenciálu dostupných IT k maximální podpoře podnikových cílů.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sz="2800" dirty="0" smtClean="0">
                <a:solidFill>
                  <a:srgbClr val="006B5A"/>
                </a:solidFill>
              </a:rPr>
              <a:t>Integrace = propojení</a:t>
            </a:r>
            <a:endParaRPr lang="cs-CZ" sz="2800" dirty="0">
              <a:solidFill>
                <a:srgbClr val="006B5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IS je tvořen řadou komponent různých výrobců:</a:t>
            </a:r>
          </a:p>
          <a:p>
            <a:r>
              <a:rPr lang="cs-CZ" dirty="0" smtClean="0"/>
              <a:t>počítače a periferní zařízení</a:t>
            </a:r>
          </a:p>
          <a:p>
            <a:r>
              <a:rPr lang="cs-CZ" dirty="0" smtClean="0"/>
              <a:t>Sítě LAN, WAN</a:t>
            </a:r>
          </a:p>
          <a:p>
            <a:r>
              <a:rPr lang="cs-CZ" dirty="0" smtClean="0"/>
              <a:t>Operační systémy (servery, klienti)</a:t>
            </a:r>
          </a:p>
          <a:p>
            <a:r>
              <a:rPr lang="cs-CZ" dirty="0" smtClean="0"/>
              <a:t>Technologicky orientovaný SW – kancelářský SW, textové editory, email…</a:t>
            </a:r>
          </a:p>
          <a:p>
            <a:r>
              <a:rPr lang="cs-CZ" dirty="0" smtClean="0"/>
              <a:t>Aplikační SW – vlastní 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8798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IS je realizován jako </a:t>
            </a:r>
            <a:r>
              <a:rPr lang="cs-CZ" b="1" dirty="0" smtClean="0"/>
              <a:t>komplex služeb</a:t>
            </a:r>
            <a:r>
              <a:rPr lang="cs-CZ" dirty="0" smtClean="0"/>
              <a:t>:</a:t>
            </a:r>
          </a:p>
          <a:p>
            <a:r>
              <a:rPr lang="cs-CZ" dirty="0"/>
              <a:t>P</a:t>
            </a:r>
            <a:r>
              <a:rPr lang="cs-CZ" dirty="0" smtClean="0"/>
              <a:t>rojekční práce (návrh)</a:t>
            </a:r>
          </a:p>
          <a:p>
            <a:r>
              <a:rPr lang="cs-CZ" dirty="0" smtClean="0"/>
              <a:t>Implementace</a:t>
            </a:r>
          </a:p>
          <a:p>
            <a:r>
              <a:rPr lang="cs-CZ" dirty="0" smtClean="0"/>
              <a:t>Instalace a školení</a:t>
            </a:r>
          </a:p>
          <a:p>
            <a:r>
              <a:rPr lang="cs-CZ" dirty="0" smtClean="0"/>
              <a:t>Provoz a údržba, aktualizace</a:t>
            </a:r>
          </a:p>
          <a:p>
            <a:r>
              <a:rPr lang="cs-CZ" dirty="0" smtClean="0"/>
              <a:t>Implementace změn</a:t>
            </a:r>
          </a:p>
          <a:p>
            <a:r>
              <a:rPr lang="cs-CZ" dirty="0" smtClean="0"/>
              <a:t>Bezpečnost</a:t>
            </a:r>
          </a:p>
          <a:p>
            <a:r>
              <a:rPr lang="cs-CZ" dirty="0" smtClean="0"/>
              <a:t>Dostupnost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5933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Podmínky úspěšné systémové integrace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Vědomí </a:t>
            </a:r>
            <a:r>
              <a:rPr lang="cs-CZ" dirty="0"/>
              <a:t>co se má dosáhnout</a:t>
            </a:r>
          </a:p>
          <a:p>
            <a:pPr lvl="0"/>
            <a:r>
              <a:rPr lang="cs-CZ" dirty="0"/>
              <a:t>Znalost dostupnosti zákazníkových zdrojů (finančních a personálních)</a:t>
            </a:r>
          </a:p>
          <a:p>
            <a:pPr lvl="0"/>
            <a:r>
              <a:rPr lang="cs-CZ" dirty="0"/>
              <a:t>Výběr vhodného systémového integrátora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Efekty systémové </a:t>
            </a:r>
            <a:r>
              <a:rPr lang="cs-CZ" sz="4000" b="1" dirty="0" smtClean="0"/>
              <a:t>integrace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Zkrácení celkové doby reakce podniku </a:t>
            </a:r>
            <a:r>
              <a:rPr lang="cs-CZ" dirty="0" smtClean="0"/>
              <a:t>na podněty z okolí</a:t>
            </a:r>
            <a:endParaRPr lang="cs-CZ" dirty="0"/>
          </a:p>
          <a:p>
            <a:pPr lvl="0"/>
            <a:r>
              <a:rPr lang="cs-CZ" dirty="0"/>
              <a:t>Integrace firemního </a:t>
            </a:r>
            <a:r>
              <a:rPr lang="cs-CZ" dirty="0" err="1"/>
              <a:t>know</a:t>
            </a:r>
            <a:r>
              <a:rPr lang="cs-CZ" dirty="0"/>
              <a:t>-</a:t>
            </a:r>
            <a:r>
              <a:rPr lang="cs-CZ" dirty="0" err="1"/>
              <a:t>how</a:t>
            </a:r>
            <a:endParaRPr lang="cs-CZ" dirty="0"/>
          </a:p>
          <a:p>
            <a:pPr lvl="0"/>
            <a:r>
              <a:rPr lang="cs-CZ" dirty="0"/>
              <a:t>Snížení chybovosti a nekonzistencí </a:t>
            </a:r>
            <a:r>
              <a:rPr lang="cs-CZ" dirty="0" smtClean="0"/>
              <a:t>informací</a:t>
            </a:r>
          </a:p>
          <a:p>
            <a:pPr lvl="0"/>
            <a:r>
              <a:rPr lang="cs-CZ" dirty="0" smtClean="0"/>
              <a:t>Zajištění dostupnosti a bezpečnosti informací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Rizika systémové </a:t>
            </a:r>
            <a:r>
              <a:rPr lang="cs-CZ" sz="4000" b="1" dirty="0" smtClean="0"/>
              <a:t>integrace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Závislost firmy na externích dodavatelích</a:t>
            </a:r>
          </a:p>
          <a:p>
            <a:pPr lvl="0"/>
            <a:r>
              <a:rPr lang="cs-CZ" dirty="0"/>
              <a:t>Vyšší složitost systému</a:t>
            </a:r>
          </a:p>
          <a:p>
            <a:pPr lvl="0"/>
            <a:r>
              <a:rPr lang="cs-CZ" dirty="0"/>
              <a:t>Nároky na přípravu řešitelů</a:t>
            </a:r>
          </a:p>
          <a:p>
            <a:pPr lvl="0"/>
            <a:r>
              <a:rPr lang="cs-CZ" dirty="0"/>
              <a:t>Vyšší nároky na uživatele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609</TotalTime>
  <Words>849</Words>
  <Application>Microsoft Office PowerPoint</Application>
  <PresentationFormat>Předvádění na obrazovce (4:3)</PresentationFormat>
  <Paragraphs>150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sady Office</vt:lpstr>
      <vt:lpstr>Systémová integrace</vt:lpstr>
      <vt:lpstr>SI - okruhy</vt:lpstr>
      <vt:lpstr>Literatura</vt:lpstr>
      <vt:lpstr>Co je to „systémová integrace“?</vt:lpstr>
      <vt:lpstr>IS</vt:lpstr>
      <vt:lpstr>IS</vt:lpstr>
      <vt:lpstr>Podmínky úspěšné systémové integrace</vt:lpstr>
      <vt:lpstr>Efekty systémové integrace</vt:lpstr>
      <vt:lpstr>Rizika systémové integrace</vt:lpstr>
      <vt:lpstr>Složky systémové integrace</vt:lpstr>
      <vt:lpstr>Úrovně systémové integrace</vt:lpstr>
      <vt:lpstr>Snímek 12</vt:lpstr>
      <vt:lpstr>Proč systémový integrátor?</vt:lpstr>
      <vt:lpstr>Co zákazník od systémového integrátora očekává? </vt:lpstr>
      <vt:lpstr>Požadavky na architekturu IS/IT</vt:lpstr>
      <vt:lpstr>Metodika vývoje IS/IT z pohledu systémové integrace</vt:lpstr>
      <vt:lpstr>Varianty vývoje IS/IT</vt:lpstr>
      <vt:lpstr>Co je to „outsourcing“?</vt:lpstr>
      <vt:lpstr>Výběr systémového integrátora:</vt:lpstr>
      <vt:lpstr>Profesní specializace systémového integrátora</vt:lpstr>
      <vt:lpstr>Otázky</vt:lpstr>
    </vt:vector>
  </TitlesOfParts>
  <Company>VŠB TU Ostrava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Systémová integrace</dc:title>
  <dc:creator>Danel</dc:creator>
  <cp:lastModifiedBy>bur50</cp:lastModifiedBy>
  <cp:revision>67</cp:revision>
  <dcterms:created xsi:type="dcterms:W3CDTF">2009-08-26T07:52:45Z</dcterms:created>
  <dcterms:modified xsi:type="dcterms:W3CDTF">2014-09-23T13:24:58Z</dcterms:modified>
</cp:coreProperties>
</file>